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65" r:id="rId2"/>
    <p:sldId id="467" r:id="rId3"/>
    <p:sldId id="468" r:id="rId4"/>
    <p:sldId id="469" r:id="rId5"/>
    <p:sldId id="470" r:id="rId6"/>
    <p:sldId id="471" r:id="rId7"/>
    <p:sldId id="472" r:id="rId8"/>
    <p:sldId id="473" r:id="rId9"/>
    <p:sldId id="475" r:id="rId10"/>
    <p:sldId id="476" r:id="rId11"/>
    <p:sldId id="474" r:id="rId12"/>
    <p:sldId id="481" r:id="rId13"/>
    <p:sldId id="477" r:id="rId14"/>
    <p:sldId id="478" r:id="rId15"/>
    <p:sldId id="479" r:id="rId16"/>
    <p:sldId id="480" r:id="rId17"/>
    <p:sldId id="482" r:id="rId18"/>
    <p:sldId id="46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5C44"/>
    <a:srgbClr val="005DB3"/>
    <a:srgbClr val="CCC099"/>
    <a:srgbClr val="E8E1C2"/>
    <a:srgbClr val="003A80"/>
    <a:srgbClr val="663300"/>
    <a:srgbClr val="F0F0DD"/>
    <a:srgbClr val="E8EBC2"/>
    <a:srgbClr val="DDD9C3"/>
    <a:srgbClr val="EEE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4" autoAdjust="0"/>
    <p:restoredTop sz="94660"/>
  </p:normalViewPr>
  <p:slideViewPr>
    <p:cSldViewPr snapToGrid="0">
      <p:cViewPr>
        <p:scale>
          <a:sx n="50" d="100"/>
          <a:sy n="50" d="100"/>
        </p:scale>
        <p:origin x="-264" y="-144"/>
      </p:cViewPr>
      <p:guideLst>
        <p:guide orient="horz" pos="370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13252-39F8-4A12-BDC0-1FB79064796B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12AA8-63C2-4F5C-9795-9BDBF774D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ABBB18-F52F-4697-8DCC-45F5D7A2B062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1E6C0C-D8F3-486D-A21B-82474E0FD4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8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E6C0C-D8F3-486D-A21B-82474E0FD49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www.hsdinstitute.org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"/>
            <a:ext cx="8229600" cy="1143000"/>
          </a:xfrm>
          <a:gradFill>
            <a:gsLst>
              <a:gs pos="31000">
                <a:srgbClr val="00477F">
                  <a:alpha val="76000"/>
                </a:srgbClr>
              </a:gs>
              <a:gs pos="74000">
                <a:srgbClr val="005DB3">
                  <a:alpha val="68000"/>
                </a:srgbClr>
              </a:gs>
            </a:gsLst>
          </a:gradFill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E8E1C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66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52DF8E-773D-4B7F-9ED3-4C96DEAEC568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131E0-B724-4C9A-9474-C2B162F9C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52DF8E-773D-4B7F-9ED3-4C96DEAEC568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131E0-B724-4C9A-9474-C2B162F9C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31000">
                <a:srgbClr val="00477F">
                  <a:alpha val="76000"/>
                </a:srgbClr>
              </a:gs>
              <a:gs pos="74000">
                <a:srgbClr val="005DB3">
                  <a:alpha val="68000"/>
                </a:srgbClr>
              </a:gs>
            </a:gsLst>
          </a:gradFill>
        </p:spPr>
        <p:txBody>
          <a:bodyPr>
            <a:normAutofit/>
          </a:bodyPr>
          <a:lstStyle>
            <a:lvl1pPr>
              <a:defRPr sz="3000">
                <a:solidFill>
                  <a:srgbClr val="E8E1C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52DF8E-773D-4B7F-9ED3-4C96DEAEC568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131E0-B724-4C9A-9474-C2B162F9C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E1C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rgbClr val="6633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52DF8E-773D-4B7F-9ED3-4C96DEAEC568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131E0-B724-4C9A-9474-C2B162F9C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52DF8E-773D-4B7F-9ED3-4C96DEAEC568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131E0-B724-4C9A-9474-C2B162F9C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52DF8E-773D-4B7F-9ED3-4C96DEAEC568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131E0-B724-4C9A-9474-C2B162F9C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52DF8E-773D-4B7F-9ED3-4C96DEAEC568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131E0-B724-4C9A-9474-C2B162F9C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52DF8E-773D-4B7F-9ED3-4C96DEAEC568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131E0-B724-4C9A-9474-C2B162F9C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52DF8E-773D-4B7F-9ED3-4C96DEAEC568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131E0-B724-4C9A-9474-C2B162F9C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52DF8E-773D-4B7F-9ED3-4C96DEAEC568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131E0-B724-4C9A-9474-C2B162F9C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from PPT 2 copy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609600" y="304800"/>
            <a:ext cx="10439399" cy="6447578"/>
          </a:xfrm>
          <a:prstGeom prst="rect">
            <a:avLst/>
          </a:prstGeom>
        </p:spPr>
      </p:pic>
      <p:pic>
        <p:nvPicPr>
          <p:cNvPr id="8" name="Picture 7" descr="1019.jpg"/>
          <p:cNvPicPr>
            <a:picLocks noChangeAspect="1"/>
          </p:cNvPicPr>
          <p:nvPr userDrawn="1"/>
        </p:nvPicPr>
        <p:blipFill>
          <a:blip r:embed="rId14" cstate="print"/>
          <a:srcRect t="86216" r="67693"/>
          <a:stretch>
            <a:fillRect/>
          </a:stretch>
        </p:blipFill>
        <p:spPr>
          <a:xfrm>
            <a:off x="-152400" y="6324600"/>
            <a:ext cx="1676400" cy="685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5816282"/>
            <a:ext cx="1447800" cy="1588"/>
          </a:xfrm>
          <a:prstGeom prst="line">
            <a:avLst/>
          </a:prstGeom>
          <a:ln w="38100">
            <a:solidFill>
              <a:srgbClr val="083A8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color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772150"/>
            <a:ext cx="1447800" cy="10858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447800" y="6588391"/>
            <a:ext cx="7696200" cy="1588"/>
          </a:xfrm>
          <a:prstGeom prst="line">
            <a:avLst/>
          </a:prstGeom>
          <a:ln w="38100">
            <a:solidFill>
              <a:srgbClr val="083A8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0"/>
          <p:cNvSpPr txBox="1">
            <a:spLocks/>
          </p:cNvSpPr>
          <p:nvPr userDrawn="1"/>
        </p:nvSpPr>
        <p:spPr>
          <a:xfrm>
            <a:off x="6553200" y="6598233"/>
            <a:ext cx="2133600" cy="246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131E0-B724-4C9A-9474-C2B162F9C69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83A8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83A8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3736"/>
            <a:ext cx="8229600" cy="1143000"/>
          </a:xfrm>
          <a:prstGeom prst="rect">
            <a:avLst/>
          </a:prstGeom>
          <a:gradFill>
            <a:gsLst>
              <a:gs pos="31000">
                <a:srgbClr val="00477F">
                  <a:alpha val="76000"/>
                </a:srgbClr>
              </a:gs>
              <a:gs pos="74000">
                <a:srgbClr val="005DB3">
                  <a:alpha val="68000"/>
                </a:srgbClr>
              </a:gs>
            </a:gsLst>
            <a:lin ang="16200000" scaled="1"/>
          </a:gradFill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447800" y="6620006"/>
            <a:ext cx="685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dirty="0" smtClean="0">
                <a:solidFill>
                  <a:srgbClr val="083A81"/>
                </a:solidFill>
                <a:latin typeface="Verdana" pitchFamily="34" charset="0"/>
              </a:rPr>
              <a:t>© 2008.  HSD Institute.  Use with permission.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000" b="1" i="0" kern="1200" baseline="0">
          <a:solidFill>
            <a:srgbClr val="E8E1C2"/>
          </a:solidFill>
          <a:latin typeface="Verdana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Blip>
          <a:blip r:embed="rId16"/>
        </a:buBlip>
        <a:tabLst/>
        <a:defRPr sz="2800" kern="1200">
          <a:solidFill>
            <a:srgbClr val="663300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Tx/>
        <a:buBlip>
          <a:blip r:embed="rId17"/>
        </a:buBlip>
        <a:defRPr sz="2800" kern="1200">
          <a:solidFill>
            <a:srgbClr val="663300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663300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63300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rgbClr val="663300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dinstitute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 txBox="1">
            <a:spLocks/>
          </p:cNvSpPr>
          <p:nvPr/>
        </p:nvSpPr>
        <p:spPr>
          <a:xfrm>
            <a:off x="457200" y="171736"/>
            <a:ext cx="8229600" cy="1173162"/>
          </a:xfrm>
          <a:prstGeom prst="rect">
            <a:avLst/>
          </a:prstGeom>
          <a:gradFill>
            <a:gsLst>
              <a:gs pos="31000">
                <a:srgbClr val="00477F"/>
              </a:gs>
              <a:gs pos="74000">
                <a:srgbClr val="005DB3"/>
              </a:gs>
            </a:gsLst>
            <a:lin ang="162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E8E1C2"/>
                </a:solidFill>
                <a:latin typeface="Verdana"/>
                <a:cs typeface="Verdana"/>
              </a:rPr>
              <a:t>Baker’s Dozen</a:t>
            </a:r>
            <a:endParaRPr lang="en-US" sz="2800" b="1" dirty="0" smtClean="0">
              <a:solidFill>
                <a:srgbClr val="E8E1C2"/>
              </a:solidFill>
              <a:latin typeface="Verdana"/>
              <a:cs typeface="Verdana"/>
            </a:endParaRPr>
          </a:p>
        </p:txBody>
      </p:sp>
      <p:sp>
        <p:nvSpPr>
          <p:cNvPr id="4" name="Title 11"/>
          <p:cNvSpPr txBox="1">
            <a:spLocks/>
          </p:cNvSpPr>
          <p:nvPr/>
        </p:nvSpPr>
        <p:spPr>
          <a:xfrm>
            <a:off x="533400" y="1491342"/>
            <a:ext cx="8229600" cy="4267200"/>
          </a:xfrm>
          <a:prstGeom prst="round1Rect">
            <a:avLst/>
          </a:prstGeom>
          <a:gradFill>
            <a:gsLst>
              <a:gs pos="0">
                <a:srgbClr val="6C5C44"/>
              </a:gs>
              <a:gs pos="94000">
                <a:srgbClr val="CCC099"/>
              </a:gs>
            </a:gsLst>
            <a:lin ang="162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  <p:sp>
        <p:nvSpPr>
          <p:cNvPr id="21" name="Title 11"/>
          <p:cNvSpPr txBox="1">
            <a:spLocks/>
          </p:cNvSpPr>
          <p:nvPr/>
        </p:nvSpPr>
        <p:spPr>
          <a:xfrm>
            <a:off x="1712890" y="3117762"/>
            <a:ext cx="6259132" cy="2046666"/>
          </a:xfrm>
          <a:prstGeom prst="rect">
            <a:avLst/>
          </a:prstGeom>
          <a:solidFill>
            <a:srgbClr val="663300">
              <a:alpha val="76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E8E1C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Verdana"/>
                <a:cs typeface="Verdana"/>
              </a:rPr>
              <a:t>Glenda H. Eoyang, Ph.D.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600" dirty="0" smtClean="0">
                <a:solidFill>
                  <a:srgbClr val="E8E1C2"/>
                </a:solidFill>
                <a:latin typeface="Verdana"/>
                <a:ea typeface="+mj-ea"/>
                <a:cs typeface="Verdana"/>
              </a:rPr>
              <a:t>Human Systems Dynamics Institute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600" dirty="0" smtClean="0">
                <a:solidFill>
                  <a:srgbClr val="E8E1C2"/>
                </a:solidFill>
                <a:latin typeface="Verdana"/>
                <a:ea typeface="+mj-ea"/>
                <a:cs typeface="Verdana"/>
              </a:rPr>
              <a:t>50 East Golden Lake Road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600" dirty="0" smtClean="0">
                <a:solidFill>
                  <a:srgbClr val="E8E1C2"/>
                </a:solidFill>
                <a:latin typeface="Verdana"/>
                <a:ea typeface="+mj-ea"/>
                <a:cs typeface="Verdana"/>
              </a:rPr>
              <a:t>Circle Pines, MN  55014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600" dirty="0" smtClean="0">
                <a:solidFill>
                  <a:srgbClr val="E8E1C2"/>
                </a:solidFill>
                <a:latin typeface="Verdana"/>
                <a:ea typeface="+mj-ea"/>
                <a:cs typeface="Verdana"/>
              </a:rPr>
              <a:t>geoyang@hsdinstitute.org</a:t>
            </a:r>
          </a:p>
        </p:txBody>
      </p:sp>
      <p:sp>
        <p:nvSpPr>
          <p:cNvPr id="22" name="Title 11"/>
          <p:cNvSpPr txBox="1">
            <a:spLocks/>
          </p:cNvSpPr>
          <p:nvPr/>
        </p:nvSpPr>
        <p:spPr>
          <a:xfrm>
            <a:off x="1709927" y="2346008"/>
            <a:ext cx="6263640" cy="762000"/>
          </a:xfrm>
          <a:prstGeom prst="round2SameRect">
            <a:avLst>
              <a:gd name="adj1" fmla="val 44433"/>
              <a:gd name="adj2" fmla="val 0"/>
            </a:avLst>
          </a:prstGeom>
          <a:gradFill>
            <a:gsLst>
              <a:gs pos="0">
                <a:srgbClr val="663300"/>
              </a:gs>
              <a:gs pos="84000">
                <a:srgbClr val="6C5C44"/>
              </a:gs>
            </a:gsLst>
            <a:lin ang="162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E8E1C2"/>
                </a:solidFill>
                <a:latin typeface="Verdana"/>
                <a:cs typeface="Verdana"/>
              </a:rPr>
              <a:t>CBODN 2011</a:t>
            </a:r>
            <a:endParaRPr lang="en-US" sz="2800" b="1" dirty="0" smtClean="0">
              <a:solidFill>
                <a:srgbClr val="E8E1C2"/>
              </a:solidFill>
              <a:latin typeface="Verdana"/>
              <a:cs typeface="Verdana"/>
            </a:endParaRPr>
          </a:p>
        </p:txBody>
      </p:sp>
      <p:sp>
        <p:nvSpPr>
          <p:cNvPr id="17" name="Sun 16"/>
          <p:cNvSpPr>
            <a:spLocks noChangeAspect="1"/>
          </p:cNvSpPr>
          <p:nvPr/>
        </p:nvSpPr>
        <p:spPr>
          <a:xfrm>
            <a:off x="8899302" y="6695082"/>
            <a:ext cx="101600" cy="91440"/>
          </a:xfrm>
          <a:prstGeom prst="sun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Your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543050"/>
            <a:ext cx="5969000" cy="4476750"/>
          </a:xfrm>
          <a:prstGeom prst="rect">
            <a:avLst/>
          </a:prstGeom>
          <a:ln>
            <a:solidFill>
              <a:srgbClr val="6C5C4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Conditions for Learning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33550"/>
            <a:ext cx="2895600" cy="4343400"/>
          </a:xfrm>
          <a:prstGeom prst="rect">
            <a:avLst/>
          </a:prstGeom>
          <a:ln>
            <a:solidFill>
              <a:srgbClr val="6C5C4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70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 your Sense of Humor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6" y="2290761"/>
            <a:ext cx="4519613" cy="3072585"/>
          </a:xfrm>
          <a:prstGeom prst="rect">
            <a:avLst/>
          </a:prstGeom>
          <a:ln>
            <a:solidFill>
              <a:srgbClr val="6C5C4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45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Rituals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701800"/>
            <a:ext cx="6096000" cy="4064000"/>
          </a:xfrm>
          <a:prstGeom prst="rect">
            <a:avLst/>
          </a:prstGeom>
          <a:ln>
            <a:solidFill>
              <a:srgbClr val="6C5C4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0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 Relationship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866900"/>
            <a:ext cx="5080000" cy="3810000"/>
          </a:xfrm>
          <a:prstGeom prst="rect">
            <a:avLst/>
          </a:prstGeom>
          <a:ln>
            <a:solidFill>
              <a:srgbClr val="6C5C4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7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 Shape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565810"/>
            <a:ext cx="6134100" cy="4477217"/>
          </a:xfrm>
          <a:prstGeom prst="rect">
            <a:avLst/>
          </a:prstGeom>
          <a:ln>
            <a:solidFill>
              <a:srgbClr val="6C5C4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68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from Getting Stuck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07" y="1562100"/>
            <a:ext cx="4224130" cy="4210050"/>
          </a:xfrm>
          <a:prstGeom prst="rect">
            <a:avLst/>
          </a:prstGeom>
          <a:ln>
            <a:solidFill>
              <a:srgbClr val="6C5C4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91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Next Stretch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How will you use </a:t>
            </a:r>
            <a:br>
              <a:rPr lang="en-US" dirty="0" smtClean="0"/>
            </a:br>
            <a:r>
              <a:rPr lang="en-US" dirty="0" smtClean="0"/>
              <a:t>stretch and fold</a:t>
            </a:r>
            <a:br>
              <a:rPr lang="en-US" dirty="0" smtClean="0"/>
            </a:br>
            <a:r>
              <a:rPr lang="en-US" dirty="0" smtClean="0"/>
              <a:t>to support your change efforts </a:t>
            </a:r>
            <a:br>
              <a:rPr lang="en-US" dirty="0" smtClean="0"/>
            </a:br>
            <a:r>
              <a:rPr lang="en-US" dirty="0" smtClean="0"/>
              <a:t>tomorrow?</a:t>
            </a:r>
          </a:p>
        </p:txBody>
      </p:sp>
    </p:spTree>
    <p:extLst>
      <p:ext uri="{BB962C8B-B14F-4D97-AF65-F5344CB8AC3E}">
        <p14:creationId xmlns:p14="http://schemas.microsoft.com/office/powerpoint/2010/main" val="13321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www.hsdinstitute.org</a:t>
            </a:r>
            <a:endParaRPr lang="en-US" dirty="0" smtClean="0"/>
          </a:p>
          <a:p>
            <a:r>
              <a:rPr lang="en-US" dirty="0" smtClean="0"/>
              <a:t>Books</a:t>
            </a:r>
          </a:p>
          <a:p>
            <a:pPr lvl="1"/>
            <a:r>
              <a:rPr lang="en-US" sz="2000" i="1" dirty="0" smtClean="0"/>
              <a:t>Facilitating Organization Change:  Lessons from Complexity Science </a:t>
            </a:r>
            <a:br>
              <a:rPr lang="en-US" sz="2000" i="1" dirty="0" smtClean="0"/>
            </a:br>
            <a:r>
              <a:rPr lang="en-US" sz="2000" dirty="0" smtClean="0"/>
              <a:t>(Olson &amp; </a:t>
            </a:r>
            <a:r>
              <a:rPr lang="en-US" sz="2000" dirty="0" err="1" smtClean="0"/>
              <a:t>Eoyang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i="1" dirty="0" smtClean="0"/>
              <a:t>Coping with Chaos:  Seven Simple Tools </a:t>
            </a:r>
            <a:br>
              <a:rPr lang="en-US" sz="2000" i="1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Eoyang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i="1" dirty="0" smtClean="0"/>
              <a:t>Influencing Patterns for Change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(Holladay &amp; </a:t>
            </a:r>
            <a:r>
              <a:rPr lang="en-US" sz="2000" dirty="0" err="1" smtClean="0"/>
              <a:t>Quade</a:t>
            </a:r>
            <a:r>
              <a:rPr lang="en-US" sz="2000" dirty="0" smtClean="0"/>
              <a:t>)</a:t>
            </a:r>
          </a:p>
          <a:p>
            <a:r>
              <a:rPr lang="en-US" dirty="0" smtClean="0"/>
              <a:t>Classes and workshops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Baker Transform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06" y="1847850"/>
            <a:ext cx="5188278" cy="3886200"/>
          </a:xfrm>
          <a:prstGeom prst="rect">
            <a:avLst/>
          </a:prstGeom>
          <a:ln>
            <a:solidFill>
              <a:srgbClr val="6C5C4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128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 Your Anxiety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49" y="1419786"/>
            <a:ext cx="3488435" cy="4885763"/>
          </a:xfrm>
          <a:prstGeom prst="rect">
            <a:avLst/>
          </a:prstGeom>
          <a:ln>
            <a:solidFill>
              <a:srgbClr val="6C5C4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93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 Group’s Attention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905000"/>
            <a:ext cx="5238750" cy="3048000"/>
          </a:xfrm>
          <a:prstGeom prst="rect">
            <a:avLst/>
          </a:prstGeom>
          <a:ln>
            <a:solidFill>
              <a:srgbClr val="6C5C4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93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New Horizons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9" y="2095500"/>
            <a:ext cx="7000875" cy="2800350"/>
          </a:xfrm>
          <a:prstGeom prst="rect">
            <a:avLst/>
          </a:prstGeom>
          <a:ln>
            <a:solidFill>
              <a:srgbClr val="6C5C4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03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Effective Meetings</a:t>
            </a:r>
            <a:endParaRPr lang="en-US" dirty="0"/>
          </a:p>
        </p:txBody>
      </p:sp>
      <p:pic>
        <p:nvPicPr>
          <p:cNvPr id="1026" name="Picture 2" descr="c:\Users\Glenda\Documents\Pictures\Vision 2010\3491925955_e1115a6f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75" y="1866900"/>
            <a:ext cx="5380505" cy="3581400"/>
          </a:xfrm>
          <a:prstGeom prst="rect">
            <a:avLst/>
          </a:prstGeom>
          <a:ln>
            <a:solidFill>
              <a:srgbClr val="6C5C4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 from Strategic Planning</a:t>
            </a:r>
            <a:endParaRPr lang="en-US" dirty="0"/>
          </a:p>
        </p:txBody>
      </p:sp>
      <p:pic>
        <p:nvPicPr>
          <p:cNvPr id="2050" name="Picture 2" descr="http://www.fullissue.com/wp-content/uploads/2010/05/Prevent-Online-Exhau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2027237"/>
            <a:ext cx="5213276" cy="3459163"/>
          </a:xfrm>
          <a:prstGeom prst="rect">
            <a:avLst/>
          </a:prstGeom>
          <a:ln>
            <a:solidFill>
              <a:srgbClr val="6C5C4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6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 Your Peers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03" y="2057400"/>
            <a:ext cx="4521759" cy="3429000"/>
          </a:xfrm>
          <a:prstGeom prst="rect">
            <a:avLst/>
          </a:prstGeom>
          <a:ln>
            <a:solidFill>
              <a:srgbClr val="6C5C4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58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Great Reports</a:t>
            </a:r>
            <a:endParaRPr lang="en-US" dirty="0"/>
          </a:p>
        </p:txBody>
      </p:sp>
      <p:pic>
        <p:nvPicPr>
          <p:cNvPr id="4098" name="Picture 2" descr="http://www.worldhum.com/images/images2009/trav_writing_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604962"/>
            <a:ext cx="5876925" cy="3933826"/>
          </a:xfrm>
          <a:prstGeom prst="rect">
            <a:avLst/>
          </a:prstGeom>
          <a:ln>
            <a:solidFill>
              <a:srgbClr val="6C5C4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1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7282</TotalTime>
  <Words>100</Words>
  <Application>Microsoft Office PowerPoint</Application>
  <PresentationFormat>On-screen Show (4:3)</PresentationFormat>
  <Paragraphs>35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Baker Transform</vt:lpstr>
      <vt:lpstr>Enjoy Your Anxiety</vt:lpstr>
      <vt:lpstr>Focus a Group’s Attention</vt:lpstr>
      <vt:lpstr>Explore New Horizons</vt:lpstr>
      <vt:lpstr>Host Effective Meetings</vt:lpstr>
      <vt:lpstr>Recover from Strategic Planning</vt:lpstr>
      <vt:lpstr>Coach Your Peers</vt:lpstr>
      <vt:lpstr>Write Great Reports</vt:lpstr>
      <vt:lpstr>Manage Your Time</vt:lpstr>
      <vt:lpstr>Set Conditions for Learning</vt:lpstr>
      <vt:lpstr>Maintain your Sense of Humor</vt:lpstr>
      <vt:lpstr>Design Rituals</vt:lpstr>
      <vt:lpstr>Build a Relationship</vt:lpstr>
      <vt:lpstr>Stay in Shape</vt:lpstr>
      <vt:lpstr>Keep from Getting Stuck</vt:lpstr>
      <vt:lpstr>Your Next Stretch</vt:lpstr>
      <vt:lpstr>For more information . . 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Polly</dc:creator>
  <cp:lastModifiedBy>Glenda</cp:lastModifiedBy>
  <cp:revision>776</cp:revision>
  <dcterms:created xsi:type="dcterms:W3CDTF">2010-11-29T14:38:07Z</dcterms:created>
  <dcterms:modified xsi:type="dcterms:W3CDTF">2011-04-21T22:31:57Z</dcterms:modified>
</cp:coreProperties>
</file>