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256" r:id="rId3"/>
    <p:sldId id="296" r:id="rId4"/>
    <p:sldId id="302" r:id="rId5"/>
    <p:sldId id="282" r:id="rId6"/>
    <p:sldId id="303" r:id="rId7"/>
    <p:sldId id="305" r:id="rId8"/>
    <p:sldId id="288" r:id="rId9"/>
    <p:sldId id="294" r:id="rId10"/>
    <p:sldId id="297" r:id="rId11"/>
    <p:sldId id="298" r:id="rId12"/>
    <p:sldId id="300" r:id="rId13"/>
    <p:sldId id="293" r:id="rId14"/>
    <p:sldId id="301" r:id="rId15"/>
    <p:sldId id="281" r:id="rId16"/>
    <p:sldId id="264" r:id="rId17"/>
    <p:sldId id="269" r:id="rId18"/>
    <p:sldId id="272" r:id="rId19"/>
    <p:sldId id="271" r:id="rId20"/>
    <p:sldId id="306" r:id="rId21"/>
    <p:sldId id="270" r:id="rId22"/>
    <p:sldId id="307" r:id="rId23"/>
    <p:sldId id="289" r:id="rId24"/>
    <p:sldId id="268" r:id="rId25"/>
  </p:sldIdLst>
  <p:sldSz cx="9144000" cy="6858000" type="screen4x3"/>
  <p:notesSz cx="7077075"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88" autoAdjust="0"/>
    <p:restoredTop sz="94571" autoAdjust="0"/>
  </p:normalViewPr>
  <p:slideViewPr>
    <p:cSldViewPr>
      <p:cViewPr>
        <p:scale>
          <a:sx n="50" d="100"/>
          <a:sy n="50" d="100"/>
        </p:scale>
        <p:origin x="-1608" y="-90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8" d="100"/>
          <a:sy n="68" d="100"/>
        </p:scale>
        <p:origin x="-2166" y="-120"/>
      </p:cViewPr>
      <p:guideLst>
        <p:guide orient="horz" pos="2956"/>
        <p:guide pos="222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0A8B4249-53A0-4D06-8131-08DA15C8A09A}" type="datetimeFigureOut">
              <a:rPr lang="en-US" smtClean="0"/>
              <a:t>4/25/2010</a:t>
            </a:fld>
            <a:endParaRPr lang="en-US" dirty="0"/>
          </a:p>
        </p:txBody>
      </p:sp>
      <p:sp>
        <p:nvSpPr>
          <p:cNvPr id="4" name="Slide Image Placeholder 3"/>
          <p:cNvSpPr>
            <a:spLocks noGrp="1" noRot="1" noChangeAspect="1"/>
          </p:cNvSpPr>
          <p:nvPr>
            <p:ph type="sldImg" idx="2"/>
          </p:nvPr>
        </p:nvSpPr>
        <p:spPr>
          <a:xfrm>
            <a:off x="1192213" y="703263"/>
            <a:ext cx="4692650" cy="35194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8025" y="4457700"/>
            <a:ext cx="5661025" cy="4224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3813"/>
            <a:ext cx="3067050" cy="469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438" y="8913813"/>
            <a:ext cx="3067050" cy="469900"/>
          </a:xfrm>
          <a:prstGeom prst="rect">
            <a:avLst/>
          </a:prstGeom>
        </p:spPr>
        <p:txBody>
          <a:bodyPr vert="horz" lIns="91440" tIns="45720" rIns="91440" bIns="45720" rtlCol="0" anchor="b"/>
          <a:lstStyle>
            <a:lvl1pPr algn="r">
              <a:defRPr sz="1200"/>
            </a:lvl1pPr>
          </a:lstStyle>
          <a:p>
            <a:fld id="{69209C2A-314E-4FE9-9970-96E3878377EE}"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209C2A-314E-4FE9-9970-96E3878377EE}" type="slidenum">
              <a:rPr lang="en-US" smtClean="0"/>
              <a:t>14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209C2A-314E-4FE9-9970-96E3878377EE}" type="slidenum">
              <a:rPr lang="en-US" smtClean="0"/>
              <a:t>17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50CB28-F8DD-4235-A0A1-0C8B28E0F48A}" type="datetimeFigureOut">
              <a:rPr lang="en-US" smtClean="0"/>
              <a:pPr/>
              <a:t>4/25/2010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02436D-D4DC-480D-82E7-068A6761DAC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50CB28-F8DD-4235-A0A1-0C8B28E0F48A}" type="datetimeFigureOut">
              <a:rPr lang="en-US" smtClean="0"/>
              <a:pPr/>
              <a:t>4/25/2010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02436D-D4DC-480D-82E7-068A6761DAC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50CB28-F8DD-4235-A0A1-0C8B28E0F48A}" type="datetimeFigureOut">
              <a:rPr lang="en-US" smtClean="0"/>
              <a:pPr/>
              <a:t>4/25/2010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02436D-D4DC-480D-82E7-068A6761DACE}"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7E8E37-53FF-4BDA-93D2-5193485ECE09}" type="datetimeFigureOut">
              <a:rPr lang="en-US" smtClean="0"/>
              <a:t>4/25/2010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9C47DF-5C85-4C1A-B546-2064974029C9}"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7E8E37-53FF-4BDA-93D2-5193485ECE09}" type="datetimeFigureOut">
              <a:rPr lang="en-US" smtClean="0"/>
              <a:t>4/25/2010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9C47DF-5C85-4C1A-B546-2064974029C9}"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7E8E37-53FF-4BDA-93D2-5193485ECE09}" type="datetimeFigureOut">
              <a:rPr lang="en-US" smtClean="0"/>
              <a:t>4/25/2010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9C47DF-5C85-4C1A-B546-2064974029C9}"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7E8E37-53FF-4BDA-93D2-5193485ECE09}" type="datetimeFigureOut">
              <a:rPr lang="en-US" smtClean="0"/>
              <a:t>4/25/2010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9C47DF-5C85-4C1A-B546-2064974029C9}" type="slidenum">
              <a:rPr lang="en-US" smtClean="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7E8E37-53FF-4BDA-93D2-5193485ECE09}" type="datetimeFigureOut">
              <a:rPr lang="en-US" smtClean="0"/>
              <a:t>4/25/2010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79C47DF-5C85-4C1A-B546-2064974029C9}" type="slidenum">
              <a:rPr lang="en-US" smtClean="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7E8E37-53FF-4BDA-93D2-5193485ECE09}" type="datetimeFigureOut">
              <a:rPr lang="en-US" smtClean="0"/>
              <a:t>4/25/2010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79C47DF-5C85-4C1A-B546-2064974029C9}" type="slidenum">
              <a:rPr lang="en-US" smtClean="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E8E37-53FF-4BDA-93D2-5193485ECE09}" type="datetimeFigureOut">
              <a:rPr lang="en-US" smtClean="0"/>
              <a:t>4/25/2010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79C47DF-5C85-4C1A-B546-2064974029C9}" type="slidenum">
              <a:rPr lang="en-US" smtClean="0"/>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7E8E37-53FF-4BDA-93D2-5193485ECE09}" type="datetimeFigureOut">
              <a:rPr lang="en-US" smtClean="0"/>
              <a:t>4/25/2010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9C47DF-5C85-4C1A-B546-2064974029C9}"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50CB28-F8DD-4235-A0A1-0C8B28E0F48A}" type="datetimeFigureOut">
              <a:rPr lang="en-US" smtClean="0"/>
              <a:pPr/>
              <a:t>4/25/2010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02436D-D4DC-480D-82E7-068A6761DACE}"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7E8E37-53FF-4BDA-93D2-5193485ECE09}" type="datetimeFigureOut">
              <a:rPr lang="en-US" smtClean="0"/>
              <a:t>4/25/2010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9C47DF-5C85-4C1A-B546-2064974029C9}" type="slidenum">
              <a:rPr lang="en-US" smtClean="0"/>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7E8E37-53FF-4BDA-93D2-5193485ECE09}" type="datetimeFigureOut">
              <a:rPr lang="en-US" smtClean="0"/>
              <a:t>4/25/2010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9C47DF-5C85-4C1A-B546-2064974029C9}" type="slidenum">
              <a:rPr lang="en-US" smtClean="0"/>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7E8E37-53FF-4BDA-93D2-5193485ECE09}" type="datetimeFigureOut">
              <a:rPr lang="en-US" smtClean="0"/>
              <a:t>4/25/2010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9C47DF-5C85-4C1A-B546-2064974029C9}"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50CB28-F8DD-4235-A0A1-0C8B28E0F48A}" type="datetimeFigureOut">
              <a:rPr lang="en-US" smtClean="0"/>
              <a:pPr/>
              <a:t>4/25/2010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02436D-D4DC-480D-82E7-068A6761DAC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50CB28-F8DD-4235-A0A1-0C8B28E0F48A}" type="datetimeFigureOut">
              <a:rPr lang="en-US" smtClean="0"/>
              <a:pPr/>
              <a:t>4/25/2010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02436D-D4DC-480D-82E7-068A6761DAC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50CB28-F8DD-4235-A0A1-0C8B28E0F48A}" type="datetimeFigureOut">
              <a:rPr lang="en-US" smtClean="0"/>
              <a:pPr/>
              <a:t>4/25/2010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102436D-D4DC-480D-82E7-068A6761DAC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50CB28-F8DD-4235-A0A1-0C8B28E0F48A}" type="datetimeFigureOut">
              <a:rPr lang="en-US" smtClean="0"/>
              <a:pPr/>
              <a:t>4/25/2010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102436D-D4DC-480D-82E7-068A6761DAC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50CB28-F8DD-4235-A0A1-0C8B28E0F48A}" type="datetimeFigureOut">
              <a:rPr lang="en-US" smtClean="0"/>
              <a:pPr/>
              <a:t>4/25/2010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102436D-D4DC-480D-82E7-068A6761DAC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50CB28-F8DD-4235-A0A1-0C8B28E0F48A}" type="datetimeFigureOut">
              <a:rPr lang="en-US" smtClean="0"/>
              <a:pPr/>
              <a:t>4/25/2010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02436D-D4DC-480D-82E7-068A6761DAC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50CB28-F8DD-4235-A0A1-0C8B28E0F48A}" type="datetimeFigureOut">
              <a:rPr lang="en-US" smtClean="0"/>
              <a:pPr/>
              <a:t>4/25/2010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02436D-D4DC-480D-82E7-068A6761DAC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50CB28-F8DD-4235-A0A1-0C8B28E0F48A}" type="datetimeFigureOut">
              <a:rPr lang="en-US" smtClean="0"/>
              <a:pPr/>
              <a:t>4/25/2010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2436D-D4DC-480D-82E7-068A6761DAC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7E8E37-53FF-4BDA-93D2-5193485ECE09}" type="datetimeFigureOut">
              <a:rPr lang="en-US" smtClean="0"/>
              <a:t>4/25/2010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9C47DF-5C85-4C1A-B546-2064974029C9}"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econsultancy.com/" TargetMode="External"/><Relationship Id="rId2" Type="http://schemas.openxmlformats.org/officeDocument/2006/relationships/hyperlink" Target="http://www.creativeblogsolutions.com/" TargetMode="Externa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www.forrester.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533400"/>
            <a:ext cx="7772400" cy="1470025"/>
          </a:xfrm>
        </p:spPr>
        <p:txBody>
          <a:bodyPr>
            <a:normAutofit fontScale="90000"/>
          </a:bodyPr>
          <a:lstStyle/>
          <a:p>
            <a:r>
              <a:rPr lang="en-US" sz="6000" b="1" dirty="0" smtClean="0">
                <a:solidFill>
                  <a:schemeClr val="accent1"/>
                </a:solidFill>
              </a:rPr>
              <a:t>The Rise of Social </a:t>
            </a:r>
            <a:r>
              <a:rPr lang="en-US" sz="6000" b="1" dirty="0" smtClean="0">
                <a:solidFill>
                  <a:schemeClr val="accent1"/>
                </a:solidFill>
              </a:rPr>
              <a:t>Media </a:t>
            </a:r>
            <a:r>
              <a:rPr lang="en-US" sz="3100" i="1" dirty="0" smtClean="0"/>
              <a:t>Understanding </a:t>
            </a:r>
            <a:r>
              <a:rPr lang="en-US" sz="3100" i="1" dirty="0" smtClean="0"/>
              <a:t>the Past, </a:t>
            </a:r>
            <a:r>
              <a:rPr lang="en-US" sz="3100" i="1" dirty="0" smtClean="0"/>
              <a:t/>
            </a:r>
            <a:br>
              <a:rPr lang="en-US" sz="3100" i="1" dirty="0" smtClean="0"/>
            </a:br>
            <a:r>
              <a:rPr lang="en-US" sz="3100" i="1" dirty="0" smtClean="0"/>
              <a:t>Exploring </a:t>
            </a:r>
            <a:r>
              <a:rPr lang="en-US" sz="3100" i="1" dirty="0" smtClean="0"/>
              <a:t>the Present &amp; Projecting the Future</a:t>
            </a:r>
            <a:r>
              <a:rPr lang="en-US" sz="3100" b="1" dirty="0" smtClean="0"/>
              <a:t/>
            </a:r>
            <a:br>
              <a:rPr lang="en-US" sz="3100" b="1" dirty="0" smtClean="0"/>
            </a:br>
            <a:endParaRPr lang="en-US" sz="3100" dirty="0" smtClean="0">
              <a:solidFill>
                <a:srgbClr val="FF3300"/>
              </a:solidFill>
            </a:endParaRPr>
          </a:p>
        </p:txBody>
      </p:sp>
      <p:sp>
        <p:nvSpPr>
          <p:cNvPr id="3" name="Subtitle 2"/>
          <p:cNvSpPr>
            <a:spLocks noGrp="1"/>
          </p:cNvSpPr>
          <p:nvPr>
            <p:ph type="subTitle" idx="1"/>
          </p:nvPr>
        </p:nvSpPr>
        <p:spPr>
          <a:xfrm>
            <a:off x="1219200" y="4572000"/>
            <a:ext cx="6400800" cy="1752600"/>
          </a:xfrm>
        </p:spPr>
        <p:txBody>
          <a:bodyPr/>
          <a:lstStyle/>
          <a:p>
            <a:r>
              <a:rPr lang="en-US" dirty="0" smtClean="0"/>
              <a:t>Terri Holley, MS CPCC</a:t>
            </a:r>
          </a:p>
          <a:p>
            <a:r>
              <a:rPr lang="en-US" dirty="0" smtClean="0"/>
              <a:t>Creative Blog Solutions</a:t>
            </a:r>
            <a:endParaRPr lang="en-US" dirty="0"/>
          </a:p>
        </p:txBody>
      </p:sp>
      <p:pic>
        <p:nvPicPr>
          <p:cNvPr id="5" name="Picture 4" descr="xxfinalblogheader-slogan2.jpg"/>
          <p:cNvPicPr>
            <a:picLocks noChangeAspect="1"/>
          </p:cNvPicPr>
          <p:nvPr/>
        </p:nvPicPr>
        <p:blipFill>
          <a:blip r:embed="rId2"/>
          <a:stretch>
            <a:fillRect/>
          </a:stretch>
        </p:blipFill>
        <p:spPr>
          <a:xfrm>
            <a:off x="3505200" y="5791200"/>
            <a:ext cx="2430670" cy="698818"/>
          </a:xfrm>
          <a:prstGeom prst="rect">
            <a:avLst/>
          </a:prstGeom>
        </p:spPr>
      </p:pic>
      <p:pic>
        <p:nvPicPr>
          <p:cNvPr id="7" name="Picture 6" descr="socialmedia.png"/>
          <p:cNvPicPr>
            <a:picLocks noChangeAspect="1"/>
          </p:cNvPicPr>
          <p:nvPr/>
        </p:nvPicPr>
        <p:blipFill>
          <a:blip r:embed="rId3"/>
          <a:stretch>
            <a:fillRect/>
          </a:stretch>
        </p:blipFill>
        <p:spPr>
          <a:xfrm>
            <a:off x="1447800" y="2590800"/>
            <a:ext cx="6413914" cy="151950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0" y="3429000"/>
            <a:ext cx="7772400" cy="2031325"/>
          </a:xfrm>
          <a:prstGeom prst="rect">
            <a:avLst/>
          </a:prstGeom>
        </p:spPr>
        <p:txBody>
          <a:bodyPr wrap="square">
            <a:spAutoFit/>
          </a:bodyPr>
          <a:lstStyle/>
          <a:p>
            <a:pPr>
              <a:buFont typeface="Arial" pitchFamily="34" charset="0"/>
              <a:buChar char="•"/>
            </a:pPr>
            <a:r>
              <a:rPr lang="en-US" dirty="0" smtClean="0"/>
              <a:t>Yearly growth rate of 1,382%, from February 2008 to February 2009</a:t>
            </a:r>
          </a:p>
          <a:p>
            <a:pPr>
              <a:buFont typeface="Arial" pitchFamily="34" charset="0"/>
              <a:buChar char="•"/>
            </a:pPr>
            <a:endParaRPr lang="en-US" dirty="0" smtClean="0"/>
          </a:p>
          <a:p>
            <a:pPr>
              <a:buFont typeface="Arial" pitchFamily="34" charset="0"/>
              <a:buChar char="•"/>
            </a:pPr>
            <a:r>
              <a:rPr lang="en-US" dirty="0" smtClean="0"/>
              <a:t> Twitter as a part of a company’s marketing strategy has grown from 3% to 49%. </a:t>
            </a:r>
          </a:p>
          <a:p>
            <a:pPr>
              <a:buFont typeface="Arial" pitchFamily="34" charset="0"/>
              <a:buChar char="•"/>
            </a:pPr>
            <a:endParaRPr lang="en-US" dirty="0" smtClean="0"/>
          </a:p>
          <a:p>
            <a:pPr>
              <a:buFont typeface="Arial" pitchFamily="34" charset="0"/>
              <a:buChar char="•"/>
            </a:pPr>
            <a:r>
              <a:rPr lang="en-US" dirty="0" smtClean="0"/>
              <a:t>Dell announced that Twitter had driven sales worth $3 million for the organization within two years.</a:t>
            </a:r>
          </a:p>
          <a:p>
            <a:endParaRPr lang="en-US" dirty="0" smtClean="0"/>
          </a:p>
        </p:txBody>
      </p:sp>
      <p:pic>
        <p:nvPicPr>
          <p:cNvPr id="9" name="Picture 8" descr="twitter.png"/>
          <p:cNvPicPr>
            <a:picLocks noChangeAspect="1"/>
          </p:cNvPicPr>
          <p:nvPr/>
        </p:nvPicPr>
        <p:blipFill>
          <a:blip r:embed="rId2"/>
          <a:stretch>
            <a:fillRect/>
          </a:stretch>
        </p:blipFill>
        <p:spPr>
          <a:xfrm>
            <a:off x="609600" y="381000"/>
            <a:ext cx="2743200" cy="27432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33400" y="510540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6386" name="Rectangle 2"/>
          <p:cNvSpPr>
            <a:spLocks noChangeArrowheads="1"/>
          </p:cNvSpPr>
          <p:nvPr/>
        </p:nvSpPr>
        <p:spPr bwMode="auto">
          <a:xfrm>
            <a:off x="304800" y="3352800"/>
            <a:ext cx="9144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133,000,000 – number of blogs indexed by </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Technorati</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since 2002</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346,000,000 – number of people globally who read blogs </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comScore</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March 2008)</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77% - percentage of active Internet users who read blogs</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p:txBody>
      </p:sp>
      <p:pic>
        <p:nvPicPr>
          <p:cNvPr id="13" name="Picture 12" descr="rss.png"/>
          <p:cNvPicPr>
            <a:picLocks noChangeAspect="1"/>
          </p:cNvPicPr>
          <p:nvPr/>
        </p:nvPicPr>
        <p:blipFill>
          <a:blip r:embed="rId2"/>
          <a:stretch>
            <a:fillRect/>
          </a:stretch>
        </p:blipFill>
        <p:spPr>
          <a:xfrm>
            <a:off x="609600" y="762000"/>
            <a:ext cx="2590800" cy="25908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33400" y="510540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32770" name="Picture 2"/>
          <p:cNvPicPr>
            <a:picLocks noChangeAspect="1" noChangeArrowheads="1"/>
          </p:cNvPicPr>
          <p:nvPr/>
        </p:nvPicPr>
        <p:blipFill>
          <a:blip r:embed="rId2"/>
          <a:srcRect/>
          <a:stretch>
            <a:fillRect/>
          </a:stretch>
        </p:blipFill>
        <p:spPr bwMode="auto">
          <a:xfrm>
            <a:off x="1752600" y="1219200"/>
            <a:ext cx="5553075" cy="4229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953000"/>
            <a:ext cx="7772400" cy="1470025"/>
          </a:xfrm>
        </p:spPr>
        <p:txBody>
          <a:bodyPr/>
          <a:lstStyle/>
          <a:p>
            <a:r>
              <a:rPr lang="en-US" dirty="0" smtClean="0"/>
              <a:t>Web 2.0 Consumer</a:t>
            </a:r>
            <a:endParaRPr lang="en-US" dirty="0"/>
          </a:p>
        </p:txBody>
      </p:sp>
      <p:pic>
        <p:nvPicPr>
          <p:cNvPr id="4" name="Picture 3" descr="findingnemo.jpg"/>
          <p:cNvPicPr>
            <a:picLocks noChangeAspect="1"/>
          </p:cNvPicPr>
          <p:nvPr/>
        </p:nvPicPr>
        <p:blipFill>
          <a:blip r:embed="rId2"/>
          <a:stretch>
            <a:fillRect/>
          </a:stretch>
        </p:blipFill>
        <p:spPr>
          <a:xfrm>
            <a:off x="228600" y="1447800"/>
            <a:ext cx="8610600" cy="4893249"/>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105400"/>
            <a:ext cx="7772400" cy="1470025"/>
          </a:xfrm>
        </p:spPr>
        <p:txBody>
          <a:bodyPr>
            <a:normAutofit/>
          </a:bodyPr>
          <a:lstStyle/>
          <a:p>
            <a:r>
              <a:rPr lang="en-US" dirty="0" smtClean="0"/>
              <a:t>Connect with your target market</a:t>
            </a:r>
            <a:endParaRPr lang="en-US" dirty="0"/>
          </a:p>
        </p:txBody>
      </p:sp>
      <p:pic>
        <p:nvPicPr>
          <p:cNvPr id="6" name="Picture 2" descr="C:\Users\Terri Holley\AppData\Local\Microsoft\Windows\Temporary Internet Files\Content.IE5\EC2Z1SFB\MP900446630[1].jpg"/>
          <p:cNvPicPr>
            <a:picLocks noChangeAspect="1" noChangeArrowheads="1"/>
          </p:cNvPicPr>
          <p:nvPr/>
        </p:nvPicPr>
        <p:blipFill>
          <a:blip r:embed="rId3"/>
          <a:srcRect/>
          <a:stretch>
            <a:fillRect/>
          </a:stretch>
        </p:blipFill>
        <p:spPr bwMode="auto">
          <a:xfrm>
            <a:off x="0" y="228600"/>
            <a:ext cx="6705600" cy="503967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953000"/>
            <a:ext cx="7772400" cy="1470025"/>
          </a:xfrm>
        </p:spPr>
        <p:txBody>
          <a:bodyPr/>
          <a:lstStyle/>
          <a:p>
            <a:r>
              <a:rPr lang="en-US" dirty="0" smtClean="0"/>
              <a:t>Establish measurable goals</a:t>
            </a:r>
            <a:endParaRPr lang="en-US" dirty="0"/>
          </a:p>
        </p:txBody>
      </p:sp>
      <p:pic>
        <p:nvPicPr>
          <p:cNvPr id="4" name="Picture 3" descr="iStock_000004287274Small.jpg"/>
          <p:cNvPicPr>
            <a:picLocks noChangeAspect="1"/>
          </p:cNvPicPr>
          <p:nvPr/>
        </p:nvPicPr>
        <p:blipFill>
          <a:blip r:embed="rId2"/>
          <a:stretch>
            <a:fillRect/>
          </a:stretch>
        </p:blipFill>
        <p:spPr>
          <a:xfrm>
            <a:off x="1143000" y="914400"/>
            <a:ext cx="6704076" cy="446148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800600"/>
            <a:ext cx="7772400" cy="1470025"/>
          </a:xfrm>
        </p:spPr>
        <p:txBody>
          <a:bodyPr/>
          <a:lstStyle/>
          <a:p>
            <a:r>
              <a:rPr lang="en-US" dirty="0" smtClean="0"/>
              <a:t>Listen</a:t>
            </a:r>
            <a:endParaRPr lang="en-US" dirty="0"/>
          </a:p>
        </p:txBody>
      </p:sp>
      <p:pic>
        <p:nvPicPr>
          <p:cNvPr id="5" name="Picture 4" descr="iStock_000008157213Small.jpg"/>
          <p:cNvPicPr>
            <a:picLocks noChangeAspect="1"/>
          </p:cNvPicPr>
          <p:nvPr/>
        </p:nvPicPr>
        <p:blipFill>
          <a:blip r:embed="rId2"/>
          <a:stretch>
            <a:fillRect/>
          </a:stretch>
        </p:blipFill>
        <p:spPr>
          <a:xfrm>
            <a:off x="1447800" y="304800"/>
            <a:ext cx="6293521" cy="473392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876800"/>
            <a:ext cx="7772400" cy="1470025"/>
          </a:xfrm>
        </p:spPr>
        <p:txBody>
          <a:bodyPr>
            <a:normAutofit/>
          </a:bodyPr>
          <a:lstStyle/>
          <a:p>
            <a:r>
              <a:rPr lang="en-US" dirty="0" smtClean="0"/>
              <a:t>Contribute to the conversations</a:t>
            </a:r>
            <a:endParaRPr lang="en-US" dirty="0"/>
          </a:p>
        </p:txBody>
      </p:sp>
      <p:pic>
        <p:nvPicPr>
          <p:cNvPr id="2050" name="Picture 2" descr="C:\Users\Terri Holley\AppData\Local\Microsoft\Windows\Temporary Internet Files\Content.IE5\SCZ1Y8CR\MPj04002240000[1].jpg"/>
          <p:cNvPicPr>
            <a:picLocks noChangeAspect="1" noChangeArrowheads="1"/>
          </p:cNvPicPr>
          <p:nvPr/>
        </p:nvPicPr>
        <p:blipFill>
          <a:blip r:embed="rId3"/>
          <a:srcRect/>
          <a:stretch>
            <a:fillRect/>
          </a:stretch>
        </p:blipFill>
        <p:spPr bwMode="auto">
          <a:xfrm>
            <a:off x="2133600" y="838200"/>
            <a:ext cx="4953000" cy="39624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Jump in!</a:t>
            </a:r>
            <a:endParaRPr lang="en-US" dirty="0"/>
          </a:p>
        </p:txBody>
      </p:sp>
      <p:sp>
        <p:nvSpPr>
          <p:cNvPr id="3" name="Subtitle 2"/>
          <p:cNvSpPr>
            <a:spLocks noGrp="1"/>
          </p:cNvSpPr>
          <p:nvPr>
            <p:ph type="subTitle" idx="1"/>
          </p:nvPr>
        </p:nvSpPr>
        <p:spPr/>
        <p:txBody>
          <a:bodyPr/>
          <a:lstStyle/>
          <a:p>
            <a:endParaRPr lang="en-US" dirty="0"/>
          </a:p>
        </p:txBody>
      </p:sp>
      <p:pic>
        <p:nvPicPr>
          <p:cNvPr id="3074" name="Picture 2" descr="C:\Users\Terri Holley\AppData\Local\Microsoft\Windows\Temporary Internet Files\Content.IE5\6NLZ2F3Q\MPj04388120000[1].jpg"/>
          <p:cNvPicPr>
            <a:picLocks noChangeAspect="1" noChangeArrowheads="1"/>
          </p:cNvPicPr>
          <p:nvPr/>
        </p:nvPicPr>
        <p:blipFill>
          <a:blip r:embed="rId2"/>
          <a:srcRect/>
          <a:stretch>
            <a:fillRect/>
          </a:stretch>
        </p:blipFill>
        <p:spPr bwMode="auto">
          <a:xfrm>
            <a:off x="914400" y="685800"/>
            <a:ext cx="7474713" cy="5334000"/>
          </a:xfrm>
          <a:prstGeom prst="rect">
            <a:avLst/>
          </a:prstGeom>
          <a:noFill/>
        </p:spPr>
      </p:pic>
      <p:sp>
        <p:nvSpPr>
          <p:cNvPr id="6" name="TextBox 5"/>
          <p:cNvSpPr txBox="1"/>
          <p:nvPr/>
        </p:nvSpPr>
        <p:spPr>
          <a:xfrm>
            <a:off x="1143000" y="5105400"/>
            <a:ext cx="5638800" cy="707886"/>
          </a:xfrm>
          <a:prstGeom prst="rect">
            <a:avLst/>
          </a:prstGeom>
          <a:noFill/>
        </p:spPr>
        <p:txBody>
          <a:bodyPr wrap="square" rtlCol="0">
            <a:spAutoFit/>
          </a:bodyPr>
          <a:lstStyle/>
          <a:p>
            <a:r>
              <a:rPr lang="en-US" sz="4000" dirty="0" smtClean="0"/>
              <a:t>Jump in!</a:t>
            </a:r>
            <a:endParaRPr lang="en-US" sz="4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219200"/>
            <a:ext cx="4495800" cy="4343400"/>
          </a:xfrm>
        </p:spPr>
        <p:txBody>
          <a:bodyPr>
            <a:normAutofit fontScale="85000" lnSpcReduction="20000"/>
          </a:bodyPr>
          <a:lstStyle/>
          <a:p>
            <a:pPr algn="l">
              <a:buFont typeface="Arial" pitchFamily="34" charset="0"/>
              <a:buChar char="•"/>
            </a:pPr>
            <a:r>
              <a:rPr lang="en-US" dirty="0" smtClean="0">
                <a:solidFill>
                  <a:schemeClr val="tx1"/>
                </a:solidFill>
              </a:rPr>
              <a:t>Being ubiquitous</a:t>
            </a:r>
          </a:p>
          <a:p>
            <a:pPr algn="l">
              <a:buFont typeface="Arial" pitchFamily="34" charset="0"/>
              <a:buChar char="•"/>
            </a:pPr>
            <a:r>
              <a:rPr lang="en-US" dirty="0" smtClean="0">
                <a:solidFill>
                  <a:schemeClr val="tx1"/>
                </a:solidFill>
              </a:rPr>
              <a:t>Not using diverse communication mediums</a:t>
            </a:r>
          </a:p>
          <a:p>
            <a:pPr algn="l">
              <a:buFont typeface="Arial" pitchFamily="34" charset="0"/>
              <a:buChar char="•"/>
            </a:pPr>
            <a:r>
              <a:rPr lang="en-US" dirty="0" smtClean="0">
                <a:solidFill>
                  <a:schemeClr val="tx1"/>
                </a:solidFill>
              </a:rPr>
              <a:t>Using traditional marketing methods</a:t>
            </a:r>
          </a:p>
          <a:p>
            <a:pPr algn="l">
              <a:buFont typeface="Arial" pitchFamily="34" charset="0"/>
              <a:buChar char="•"/>
            </a:pPr>
            <a:r>
              <a:rPr lang="en-US" dirty="0" smtClean="0">
                <a:solidFill>
                  <a:schemeClr val="tx1"/>
                </a:solidFill>
              </a:rPr>
              <a:t>Low level of engagement and acknowledgement</a:t>
            </a:r>
          </a:p>
          <a:p>
            <a:pPr algn="l">
              <a:buFont typeface="Arial" pitchFamily="34" charset="0"/>
              <a:buChar char="•"/>
            </a:pPr>
            <a:r>
              <a:rPr lang="en-US" dirty="0" smtClean="0">
                <a:solidFill>
                  <a:schemeClr val="tx1"/>
                </a:solidFill>
              </a:rPr>
              <a:t>Not turning information into actionable goals</a:t>
            </a:r>
          </a:p>
          <a:p>
            <a:pPr algn="l">
              <a:buFont typeface="Arial" pitchFamily="34" charset="0"/>
              <a:buChar char="•"/>
            </a:pPr>
            <a:r>
              <a:rPr lang="en-US" dirty="0" smtClean="0">
                <a:solidFill>
                  <a:schemeClr val="tx1"/>
                </a:solidFill>
              </a:rPr>
              <a:t>Using social media as a strategy</a:t>
            </a:r>
          </a:p>
          <a:p>
            <a:pPr algn="l">
              <a:buFont typeface="Arial" pitchFamily="34" charset="0"/>
              <a:buChar char="•"/>
            </a:pPr>
            <a:endParaRPr lang="en-US" dirty="0" smtClean="0"/>
          </a:p>
          <a:p>
            <a:endParaRPr lang="en-US" dirty="0" smtClean="0"/>
          </a:p>
        </p:txBody>
      </p:sp>
      <p:pic>
        <p:nvPicPr>
          <p:cNvPr id="5" name="Picture 4" descr="iStock_000007274585XSmall.jpg"/>
          <p:cNvPicPr>
            <a:picLocks noChangeAspect="1"/>
          </p:cNvPicPr>
          <p:nvPr/>
        </p:nvPicPr>
        <p:blipFill>
          <a:blip r:embed="rId2"/>
          <a:stretch>
            <a:fillRect/>
          </a:stretch>
        </p:blipFill>
        <p:spPr>
          <a:xfrm>
            <a:off x="5105400" y="838200"/>
            <a:ext cx="3429000" cy="48006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953000"/>
            <a:ext cx="7772400" cy="1470025"/>
          </a:xfrm>
        </p:spPr>
        <p:txBody>
          <a:bodyPr/>
          <a:lstStyle/>
          <a:p>
            <a:r>
              <a:rPr lang="en-US" dirty="0" smtClean="0"/>
              <a:t>Web 2.0 Consumer</a:t>
            </a:r>
            <a:endParaRPr lang="en-US" dirty="0"/>
          </a:p>
        </p:txBody>
      </p:sp>
      <p:pic>
        <p:nvPicPr>
          <p:cNvPr id="1026" name="Picture 2"/>
          <p:cNvPicPr>
            <a:picLocks noChangeAspect="1" noChangeArrowheads="1"/>
          </p:cNvPicPr>
          <p:nvPr/>
        </p:nvPicPr>
        <p:blipFill>
          <a:blip r:embed="rId2"/>
          <a:srcRect/>
          <a:stretch>
            <a:fillRect/>
          </a:stretch>
        </p:blipFill>
        <p:spPr bwMode="auto">
          <a:xfrm>
            <a:off x="0" y="685800"/>
            <a:ext cx="9181428"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219200"/>
            <a:ext cx="4495800" cy="4343400"/>
          </a:xfrm>
        </p:spPr>
        <p:txBody>
          <a:bodyPr>
            <a:normAutofit fontScale="85000" lnSpcReduction="20000"/>
          </a:bodyPr>
          <a:lstStyle/>
          <a:p>
            <a:pPr algn="l">
              <a:buFont typeface="Arial" pitchFamily="34" charset="0"/>
              <a:buChar char="•"/>
            </a:pPr>
            <a:r>
              <a:rPr lang="en-US" dirty="0" smtClean="0">
                <a:solidFill>
                  <a:schemeClr val="tx1"/>
                </a:solidFill>
              </a:rPr>
              <a:t>Being ubiquitous</a:t>
            </a:r>
          </a:p>
          <a:p>
            <a:pPr algn="l">
              <a:buFont typeface="Arial" pitchFamily="34" charset="0"/>
              <a:buChar char="•"/>
            </a:pPr>
            <a:r>
              <a:rPr lang="en-US" dirty="0" smtClean="0">
                <a:solidFill>
                  <a:schemeClr val="tx1"/>
                </a:solidFill>
              </a:rPr>
              <a:t>Not using diverse communication mediums</a:t>
            </a:r>
          </a:p>
          <a:p>
            <a:pPr algn="l">
              <a:buFont typeface="Arial" pitchFamily="34" charset="0"/>
              <a:buChar char="•"/>
            </a:pPr>
            <a:r>
              <a:rPr lang="en-US" dirty="0" smtClean="0">
                <a:solidFill>
                  <a:schemeClr val="tx1"/>
                </a:solidFill>
              </a:rPr>
              <a:t>Using traditional marketing methods</a:t>
            </a:r>
          </a:p>
          <a:p>
            <a:pPr algn="l">
              <a:buFont typeface="Arial" pitchFamily="34" charset="0"/>
              <a:buChar char="•"/>
            </a:pPr>
            <a:r>
              <a:rPr lang="en-US" dirty="0" smtClean="0">
                <a:solidFill>
                  <a:schemeClr val="tx1"/>
                </a:solidFill>
              </a:rPr>
              <a:t>Low level of engagement and acknowledgement</a:t>
            </a:r>
          </a:p>
          <a:p>
            <a:pPr algn="l">
              <a:buFont typeface="Arial" pitchFamily="34" charset="0"/>
              <a:buChar char="•"/>
            </a:pPr>
            <a:r>
              <a:rPr lang="en-US" dirty="0" smtClean="0">
                <a:solidFill>
                  <a:schemeClr val="tx1"/>
                </a:solidFill>
              </a:rPr>
              <a:t>Not turning information into actionable goals</a:t>
            </a:r>
          </a:p>
          <a:p>
            <a:pPr algn="l">
              <a:buFont typeface="Arial" pitchFamily="34" charset="0"/>
              <a:buChar char="•"/>
            </a:pPr>
            <a:r>
              <a:rPr lang="en-US" dirty="0" smtClean="0">
                <a:solidFill>
                  <a:schemeClr val="tx1"/>
                </a:solidFill>
              </a:rPr>
              <a:t>Using social media as a strategy</a:t>
            </a:r>
          </a:p>
          <a:p>
            <a:pPr algn="l">
              <a:buFont typeface="Arial" pitchFamily="34" charset="0"/>
              <a:buChar char="•"/>
            </a:pPr>
            <a:endParaRPr lang="en-US" dirty="0" smtClean="0"/>
          </a:p>
          <a:p>
            <a:endParaRPr lang="en-US" dirty="0" smtClean="0"/>
          </a:p>
        </p:txBody>
      </p:sp>
      <p:pic>
        <p:nvPicPr>
          <p:cNvPr id="4100" name="Picture 4" descr="C:\Users\Terri Holley\AppData\Local\Microsoft\Windows\Temporary Internet Files\Content.IE5\EC2Z1SFB\MP900387785[1].jpg"/>
          <p:cNvPicPr>
            <a:picLocks noChangeAspect="1" noChangeArrowheads="1"/>
          </p:cNvPicPr>
          <p:nvPr/>
        </p:nvPicPr>
        <p:blipFill>
          <a:blip r:embed="rId2"/>
          <a:srcRect/>
          <a:stretch>
            <a:fillRect/>
          </a:stretch>
        </p:blipFill>
        <p:spPr bwMode="auto">
          <a:xfrm>
            <a:off x="533400" y="609600"/>
            <a:ext cx="7904860" cy="56388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219200"/>
            <a:ext cx="5257800" cy="4343400"/>
          </a:xfrm>
        </p:spPr>
        <p:txBody>
          <a:bodyPr>
            <a:normAutofit/>
          </a:bodyPr>
          <a:lstStyle/>
          <a:p>
            <a:pPr algn="l">
              <a:buFont typeface="Arial" pitchFamily="34" charset="0"/>
              <a:buChar char="•"/>
            </a:pPr>
            <a:r>
              <a:rPr lang="en-US" dirty="0" smtClean="0">
                <a:solidFill>
                  <a:schemeClr val="tx1"/>
                </a:solidFill>
              </a:rPr>
              <a:t>Filtering</a:t>
            </a:r>
            <a:endParaRPr lang="en-US" dirty="0" smtClean="0">
              <a:solidFill>
                <a:schemeClr val="tx1"/>
              </a:solidFill>
            </a:endParaRPr>
          </a:p>
          <a:p>
            <a:pPr algn="l">
              <a:buFont typeface="Arial" pitchFamily="34" charset="0"/>
              <a:buChar char="•"/>
            </a:pPr>
            <a:r>
              <a:rPr lang="en-US" dirty="0" smtClean="0">
                <a:solidFill>
                  <a:schemeClr val="tx1"/>
                </a:solidFill>
              </a:rPr>
              <a:t>Portability</a:t>
            </a:r>
            <a:endParaRPr lang="en-US" dirty="0" smtClean="0">
              <a:solidFill>
                <a:schemeClr val="tx1"/>
              </a:solidFill>
            </a:endParaRPr>
          </a:p>
          <a:p>
            <a:pPr algn="l">
              <a:buFont typeface="Arial" pitchFamily="34" charset="0"/>
              <a:buChar char="•"/>
            </a:pPr>
            <a:r>
              <a:rPr lang="en-US" dirty="0" smtClean="0">
                <a:solidFill>
                  <a:schemeClr val="tx1"/>
                </a:solidFill>
              </a:rPr>
              <a:t>Location-based applications</a:t>
            </a:r>
            <a:endParaRPr lang="en-US" dirty="0" smtClean="0">
              <a:solidFill>
                <a:schemeClr val="tx1"/>
              </a:solidFill>
            </a:endParaRPr>
          </a:p>
          <a:p>
            <a:pPr algn="l">
              <a:buFont typeface="Arial" pitchFamily="34" charset="0"/>
              <a:buChar char="•"/>
            </a:pPr>
            <a:r>
              <a:rPr lang="en-US" dirty="0" smtClean="0">
                <a:solidFill>
                  <a:schemeClr val="tx1"/>
                </a:solidFill>
              </a:rPr>
              <a:t>Mobile</a:t>
            </a:r>
          </a:p>
          <a:p>
            <a:pPr algn="l">
              <a:buFont typeface="Arial" pitchFamily="34" charset="0"/>
              <a:buChar char="•"/>
            </a:pPr>
            <a:r>
              <a:rPr lang="en-US" dirty="0" smtClean="0">
                <a:solidFill>
                  <a:schemeClr val="tx1"/>
                </a:solidFill>
              </a:rPr>
              <a:t>ROI measurement</a:t>
            </a:r>
          </a:p>
          <a:p>
            <a:pPr algn="l">
              <a:buFont typeface="Arial" pitchFamily="34" charset="0"/>
              <a:buChar char="•"/>
            </a:pPr>
            <a:r>
              <a:rPr lang="en-US" dirty="0" smtClean="0">
                <a:solidFill>
                  <a:schemeClr val="tx1"/>
                </a:solidFill>
              </a:rPr>
              <a:t>Women will rule!!</a:t>
            </a:r>
            <a:endParaRPr lang="en-US" dirty="0" smtClean="0">
              <a:solidFill>
                <a:schemeClr val="tx1"/>
              </a:solidFill>
            </a:endParaRPr>
          </a:p>
          <a:p>
            <a:pPr algn="l">
              <a:buFont typeface="Arial" pitchFamily="34" charset="0"/>
              <a:buChar char="•"/>
            </a:pPr>
            <a:endParaRPr lang="en-US" dirty="0" smtClean="0"/>
          </a:p>
          <a:p>
            <a:endParaRPr lang="en-US" dirty="0" smtClean="0"/>
          </a:p>
        </p:txBody>
      </p:sp>
      <p:pic>
        <p:nvPicPr>
          <p:cNvPr id="5" name="Picture 4" descr="C:\Users\Terri Holley\AppData\Local\Microsoft\Windows\Temporary Internet Files\Content.IE5\EC2Z1SFB\MP900387785[1].jpg"/>
          <p:cNvPicPr>
            <a:picLocks noChangeAspect="1" noChangeArrowheads="1"/>
          </p:cNvPicPr>
          <p:nvPr/>
        </p:nvPicPr>
        <p:blipFill>
          <a:blip r:embed="rId2"/>
          <a:srcRect/>
          <a:stretch>
            <a:fillRect/>
          </a:stretch>
        </p:blipFill>
        <p:spPr bwMode="auto">
          <a:xfrm>
            <a:off x="4648200" y="3581400"/>
            <a:ext cx="4166075" cy="29718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80ABF56-9278-47F7-ABBA-4235BA21B5DE}" type="slidenum">
              <a:rPr lang="en-GB" smtClean="0"/>
              <a:pPr>
                <a:defRPr/>
              </a:pPr>
              <a:t>22</a:t>
            </a:fld>
            <a:endParaRPr lang="en-GB" dirty="0"/>
          </a:p>
        </p:txBody>
      </p:sp>
      <p:sp>
        <p:nvSpPr>
          <p:cNvPr id="6" name="TextBox 5"/>
          <p:cNvSpPr txBox="1"/>
          <p:nvPr/>
        </p:nvSpPr>
        <p:spPr>
          <a:xfrm>
            <a:off x="2209800" y="4953000"/>
            <a:ext cx="5105400" cy="1569660"/>
          </a:xfrm>
          <a:prstGeom prst="rect">
            <a:avLst/>
          </a:prstGeom>
          <a:noFill/>
        </p:spPr>
        <p:txBody>
          <a:bodyPr wrap="square">
            <a:spAutoFit/>
          </a:bodyPr>
          <a:lstStyle/>
          <a:p>
            <a:pPr>
              <a:buFont typeface="Arial" pitchFamily="34" charset="0"/>
              <a:buChar char="•"/>
              <a:defRPr/>
            </a:pPr>
            <a:r>
              <a:rPr lang="en-US" sz="3200" dirty="0" smtClean="0"/>
              <a:t>Brand Alignment</a:t>
            </a:r>
          </a:p>
          <a:p>
            <a:pPr>
              <a:buFont typeface="Arial" pitchFamily="34" charset="0"/>
              <a:buChar char="•"/>
              <a:defRPr/>
            </a:pPr>
            <a:r>
              <a:rPr lang="en-US" sz="3200" dirty="0" smtClean="0"/>
              <a:t>Compelling Core Value</a:t>
            </a:r>
          </a:p>
          <a:p>
            <a:pPr>
              <a:buFont typeface="Arial" pitchFamily="34" charset="0"/>
              <a:buChar char="•"/>
              <a:defRPr/>
            </a:pPr>
            <a:r>
              <a:rPr lang="en-US" sz="3200" dirty="0" smtClean="0"/>
              <a:t>Authenticity</a:t>
            </a:r>
            <a:endParaRPr lang="en-US" sz="3200" dirty="0"/>
          </a:p>
        </p:txBody>
      </p:sp>
      <p:pic>
        <p:nvPicPr>
          <p:cNvPr id="12289" name="Picture 1" descr="C:\Users\Terri Holley\AppData\Local\Microsoft\Windows\Temporary Internet Files\Content.IE5\DS3MX0Y2\MCj04127360000[1].wmf"/>
          <p:cNvPicPr>
            <a:picLocks noChangeAspect="1" noChangeArrowheads="1"/>
          </p:cNvPicPr>
          <p:nvPr/>
        </p:nvPicPr>
        <p:blipFill>
          <a:blip r:embed="rId2"/>
          <a:srcRect/>
          <a:stretch>
            <a:fillRect/>
          </a:stretch>
        </p:blipFill>
        <p:spPr bwMode="auto">
          <a:xfrm>
            <a:off x="2209800" y="609600"/>
            <a:ext cx="4800600" cy="4178165"/>
          </a:xfrm>
          <a:prstGeom prst="rect">
            <a:avLst/>
          </a:prstGeom>
          <a:noFill/>
        </p:spPr>
      </p:pic>
      <p:sp>
        <p:nvSpPr>
          <p:cNvPr id="5" name="TextBox 4"/>
          <p:cNvSpPr txBox="1"/>
          <p:nvPr/>
        </p:nvSpPr>
        <p:spPr>
          <a:xfrm rot="1331750">
            <a:off x="1685094" y="945601"/>
            <a:ext cx="3200400" cy="1077218"/>
          </a:xfrm>
          <a:prstGeom prst="rect">
            <a:avLst/>
          </a:prstGeom>
          <a:noFill/>
        </p:spPr>
        <p:txBody>
          <a:bodyPr wrap="square" rtlCol="0">
            <a:spAutoFit/>
          </a:bodyPr>
          <a:lstStyle/>
          <a:p>
            <a:r>
              <a:rPr lang="en-US" sz="3200" dirty="0" smtClean="0"/>
              <a:t>Ingredients for success</a:t>
            </a:r>
            <a:endParaRPr lang="en-US" sz="3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81400"/>
            <a:ext cx="8229600" cy="1828800"/>
          </a:xfrm>
        </p:spPr>
        <p:txBody>
          <a:bodyPr>
            <a:normAutofit fontScale="90000"/>
          </a:bodyPr>
          <a:lstStyle/>
          <a:p>
            <a:r>
              <a:rPr lang="en-US" sz="2200" b="1" dirty="0" smtClean="0">
                <a:hlinkClick r:id="rId2"/>
              </a:rPr>
              <a:t>www.creativeblogsolutions.com</a:t>
            </a:r>
            <a:r>
              <a:rPr lang="en-US" b="1" dirty="0" smtClean="0"/>
              <a:t/>
            </a:r>
            <a:br>
              <a:rPr lang="en-US" b="1" dirty="0" smtClean="0"/>
            </a:br>
            <a:r>
              <a:rPr lang="en-US" b="1" dirty="0" smtClean="0"/>
              <a:t/>
            </a:r>
            <a:br>
              <a:rPr lang="en-US" b="1" dirty="0" smtClean="0"/>
            </a:br>
            <a:r>
              <a:rPr lang="en-US" sz="1600" b="1" dirty="0" smtClean="0"/>
              <a:t>statistics:</a:t>
            </a:r>
            <a:r>
              <a:rPr lang="en-US" b="1" dirty="0" smtClean="0"/>
              <a:t/>
            </a:r>
            <a:br>
              <a:rPr lang="en-US" b="1" dirty="0" smtClean="0"/>
            </a:br>
            <a:r>
              <a:rPr lang="en-US" sz="1600" b="1" dirty="0" smtClean="0">
                <a:hlinkClick r:id="rId3"/>
              </a:rPr>
              <a:t>www.econsultancy.com</a:t>
            </a:r>
            <a:r>
              <a:rPr lang="en-US" sz="1600" b="1" dirty="0" smtClean="0"/>
              <a:t/>
            </a:r>
            <a:br>
              <a:rPr lang="en-US" sz="1600" b="1" dirty="0" smtClean="0"/>
            </a:br>
            <a:r>
              <a:rPr lang="en-US" sz="1600" b="1" dirty="0" smtClean="0">
                <a:hlinkClick r:id="rId4"/>
              </a:rPr>
              <a:t>www.forrester.com</a:t>
            </a:r>
            <a:r>
              <a:rPr lang="en-US" sz="1600" b="1" dirty="0" smtClean="0"/>
              <a:t/>
            </a:r>
            <a:br>
              <a:rPr lang="en-US" sz="1600" b="1" dirty="0" smtClean="0"/>
            </a:br>
            <a:endParaRPr lang="en-US" sz="1600" b="1" dirty="0"/>
          </a:p>
        </p:txBody>
      </p:sp>
      <p:pic>
        <p:nvPicPr>
          <p:cNvPr id="4" name="Content Placeholder 3" descr="xxfinalblogheader-slogan2.jpg"/>
          <p:cNvPicPr>
            <a:picLocks noGrp="1" noChangeAspect="1"/>
          </p:cNvPicPr>
          <p:nvPr>
            <p:ph idx="1"/>
          </p:nvPr>
        </p:nvPicPr>
        <p:blipFill>
          <a:blip r:embed="rId5"/>
          <a:stretch>
            <a:fillRect/>
          </a:stretch>
        </p:blipFill>
        <p:spPr>
          <a:xfrm>
            <a:off x="1219200" y="1447799"/>
            <a:ext cx="6477000" cy="1862137"/>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953000"/>
            <a:ext cx="7772400" cy="1470025"/>
          </a:xfrm>
        </p:spPr>
        <p:txBody>
          <a:bodyPr/>
          <a:lstStyle/>
          <a:p>
            <a:r>
              <a:rPr lang="en-US" dirty="0" smtClean="0"/>
              <a:t>Web 2.0 Consumer</a:t>
            </a:r>
            <a:endParaRPr lang="en-US" dirty="0"/>
          </a:p>
        </p:txBody>
      </p:sp>
      <p:pic>
        <p:nvPicPr>
          <p:cNvPr id="4" name="Picture 2"/>
          <p:cNvPicPr>
            <a:picLocks noChangeAspect="1" noChangeArrowheads="1"/>
          </p:cNvPicPr>
          <p:nvPr/>
        </p:nvPicPr>
        <p:blipFill>
          <a:blip r:embed="rId2"/>
          <a:srcRect/>
          <a:stretch>
            <a:fillRect/>
          </a:stretch>
        </p:blipFill>
        <p:spPr bwMode="auto">
          <a:xfrm>
            <a:off x="385763" y="280988"/>
            <a:ext cx="8372475" cy="6296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953000"/>
            <a:ext cx="7772400" cy="1470025"/>
          </a:xfrm>
        </p:spPr>
        <p:txBody>
          <a:bodyPr/>
          <a:lstStyle/>
          <a:p>
            <a:endParaRPr lang="en-US" sz="2800" dirty="0">
              <a:solidFill>
                <a:srgbClr val="FF0000"/>
              </a:solidFill>
            </a:endParaRPr>
          </a:p>
        </p:txBody>
      </p:sp>
      <p:pic>
        <p:nvPicPr>
          <p:cNvPr id="2050" name="Picture 2"/>
          <p:cNvPicPr>
            <a:picLocks noChangeAspect="1" noChangeArrowheads="1"/>
          </p:cNvPicPr>
          <p:nvPr/>
        </p:nvPicPr>
        <p:blipFill>
          <a:blip r:embed="rId2"/>
          <a:srcRect/>
          <a:stretch>
            <a:fillRect/>
          </a:stretch>
        </p:blipFill>
        <p:spPr bwMode="auto">
          <a:xfrm>
            <a:off x="2133600" y="457200"/>
            <a:ext cx="4876800" cy="61051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953000"/>
            <a:ext cx="7772400" cy="1470025"/>
          </a:xfrm>
        </p:spPr>
        <p:txBody>
          <a:bodyPr/>
          <a:lstStyle/>
          <a:p>
            <a:r>
              <a:rPr lang="en-US" dirty="0" smtClean="0"/>
              <a:t>The Present</a:t>
            </a:r>
            <a:endParaRPr lang="en-US" dirty="0"/>
          </a:p>
        </p:txBody>
      </p:sp>
      <p:pic>
        <p:nvPicPr>
          <p:cNvPr id="4" name="Picture 2" descr="C:\Users\Terri Holley\AppData\Local\Microsoft\Windows\Temporary Internet Files\Content.IE5\6F7KYOC9\MPj04091030000[1].jpg"/>
          <p:cNvPicPr>
            <a:picLocks noChangeAspect="1" noChangeArrowheads="1"/>
          </p:cNvPicPr>
          <p:nvPr/>
        </p:nvPicPr>
        <p:blipFill>
          <a:blip r:embed="rId2"/>
          <a:srcRect/>
          <a:stretch>
            <a:fillRect/>
          </a:stretch>
        </p:blipFill>
        <p:spPr bwMode="auto">
          <a:xfrm>
            <a:off x="838200" y="457200"/>
            <a:ext cx="7924800" cy="5943600"/>
          </a:xfrm>
          <a:prstGeom prst="rect">
            <a:avLst/>
          </a:prstGeom>
          <a:noFill/>
        </p:spPr>
      </p:pic>
      <p:sp>
        <p:nvSpPr>
          <p:cNvPr id="6" name="TextBox 5"/>
          <p:cNvSpPr txBox="1"/>
          <p:nvPr/>
        </p:nvSpPr>
        <p:spPr>
          <a:xfrm>
            <a:off x="4343400" y="1066800"/>
            <a:ext cx="4800600" cy="830997"/>
          </a:xfrm>
          <a:prstGeom prst="rect">
            <a:avLst/>
          </a:prstGeom>
          <a:noFill/>
        </p:spPr>
        <p:txBody>
          <a:bodyPr wrap="square" rtlCol="0">
            <a:spAutoFit/>
          </a:bodyPr>
          <a:lstStyle/>
          <a:p>
            <a:r>
              <a:rPr lang="en-US" sz="4800" dirty="0" smtClean="0">
                <a:solidFill>
                  <a:srgbClr val="FF0000"/>
                </a:solidFill>
              </a:rPr>
              <a:t>The past …</a:t>
            </a:r>
            <a:endParaRPr lang="en-US" sz="4800"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953000"/>
            <a:ext cx="7772400" cy="1470025"/>
          </a:xfrm>
        </p:spPr>
        <p:txBody>
          <a:bodyPr/>
          <a:lstStyle/>
          <a:p>
            <a:r>
              <a:rPr lang="en-US" dirty="0" smtClean="0"/>
              <a:t>The Present</a:t>
            </a:r>
            <a:endParaRPr lang="en-US" dirty="0"/>
          </a:p>
        </p:txBody>
      </p:sp>
      <p:pic>
        <p:nvPicPr>
          <p:cNvPr id="5" name="Picture 4" descr="iStock_000001252411Small.jpg"/>
          <p:cNvPicPr>
            <a:picLocks noChangeAspect="1"/>
          </p:cNvPicPr>
          <p:nvPr/>
        </p:nvPicPr>
        <p:blipFill>
          <a:blip r:embed="rId2"/>
          <a:stretch>
            <a:fillRect/>
          </a:stretch>
        </p:blipFill>
        <p:spPr>
          <a:xfrm>
            <a:off x="1066800" y="152400"/>
            <a:ext cx="7010400" cy="484171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36A47B5-1E3F-4B58-AD7B-CA8EAB39D597}" type="slidenum">
              <a:rPr lang="en-GB" smtClean="0"/>
              <a:pPr>
                <a:defRPr/>
              </a:pPr>
              <a:t>7</a:t>
            </a:fld>
            <a:endParaRPr lang="en-GB" dirty="0"/>
          </a:p>
        </p:txBody>
      </p:sp>
      <p:pic>
        <p:nvPicPr>
          <p:cNvPr id="11" name="Picture 1"/>
          <p:cNvPicPr>
            <a:picLocks noChangeAspect="1" noChangeArrowheads="1"/>
          </p:cNvPicPr>
          <p:nvPr/>
        </p:nvPicPr>
        <p:blipFill>
          <a:blip r:embed="rId2"/>
          <a:srcRect/>
          <a:stretch>
            <a:fillRect/>
          </a:stretch>
        </p:blipFill>
        <p:spPr bwMode="auto">
          <a:xfrm>
            <a:off x="457200" y="1066800"/>
            <a:ext cx="833538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400" y="117693"/>
            <a:ext cx="8229600" cy="6740307"/>
          </a:xfrm>
          <a:prstGeom prst="rect">
            <a:avLst/>
          </a:prstGeom>
        </p:spPr>
        <p:txBody>
          <a:bodyPr wrap="square">
            <a:spAutoFit/>
          </a:bodyPr>
          <a:lstStyle/>
          <a:p>
            <a:pPr>
              <a:buFont typeface="Arial" pitchFamily="34" charset="0"/>
              <a:buChar char="•"/>
            </a:pPr>
            <a:r>
              <a:rPr lang="en-US" sz="2400" dirty="0" smtClean="0"/>
              <a:t> Social networks and blogs are the 4th most popular online activities online, including beating personal email.</a:t>
            </a:r>
          </a:p>
          <a:p>
            <a:pPr>
              <a:buFont typeface="Arial" pitchFamily="34" charset="0"/>
              <a:buChar char="•"/>
            </a:pPr>
            <a:endParaRPr lang="en-US" sz="2400" dirty="0" smtClean="0"/>
          </a:p>
          <a:p>
            <a:pPr>
              <a:buFont typeface="Arial" pitchFamily="34" charset="0"/>
              <a:buChar char="•"/>
            </a:pPr>
            <a:r>
              <a:rPr lang="en-US" sz="2400" dirty="0" smtClean="0"/>
              <a:t>If Facebook were a country, it would be the fourth most populated place in the world. This means it easily beats the likes of Brazil, Russia and Japan in terms of size.</a:t>
            </a:r>
          </a:p>
          <a:p>
            <a:endParaRPr lang="en-US" sz="2400" dirty="0" smtClean="0"/>
          </a:p>
          <a:p>
            <a:pPr>
              <a:buFont typeface="Arial" pitchFamily="34" charset="0"/>
              <a:buChar char="•"/>
            </a:pPr>
            <a:r>
              <a:rPr lang="en-US" sz="2400" dirty="0" smtClean="0"/>
              <a:t>It took radio 38 years to reach 50 million listeners. Terrestrial TV took 13 years to reach 50 million users. The internet took four years to reach 50 million people... In less than nine months, Facebook added 100 million users. </a:t>
            </a:r>
          </a:p>
          <a:p>
            <a:pPr>
              <a:buFont typeface="Arial" pitchFamily="34" charset="0"/>
              <a:buChar char="•"/>
            </a:pPr>
            <a:endParaRPr lang="en-US" sz="2400" dirty="0" smtClean="0"/>
          </a:p>
          <a:p>
            <a:pPr>
              <a:buFont typeface="Arial" pitchFamily="34" charset="0"/>
              <a:buChar char="•"/>
            </a:pPr>
            <a:r>
              <a:rPr lang="en-US" sz="2400" dirty="0" smtClean="0"/>
              <a:t>78% of consumers trust peer recommendations; only 14% trust advertisements.</a:t>
            </a:r>
          </a:p>
          <a:p>
            <a:pPr>
              <a:buFont typeface="Arial" pitchFamily="34" charset="0"/>
              <a:buChar char="•"/>
            </a:pPr>
            <a:endParaRPr lang="en-US" sz="2400" dirty="0" smtClean="0"/>
          </a:p>
          <a:p>
            <a:pPr>
              <a:buFont typeface="Arial" pitchFamily="34" charset="0"/>
              <a:buChar char="•"/>
            </a:pPr>
            <a:r>
              <a:rPr lang="en-US" sz="2400" dirty="0" smtClean="0"/>
              <a:t>By 2010 Gen Y will outnumber Baby Boomers….96% of them have joined a social network.</a:t>
            </a:r>
          </a:p>
          <a:p>
            <a:endParaRPr lang="en-US" sz="24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36A47B5-1E3F-4B58-AD7B-CA8EAB39D597}" type="slidenum">
              <a:rPr lang="en-GB" smtClean="0"/>
              <a:pPr>
                <a:defRPr/>
              </a:pPr>
              <a:t>9</a:t>
            </a:fld>
            <a:endParaRPr lang="en-GB" dirty="0"/>
          </a:p>
        </p:txBody>
      </p:sp>
      <p:sp>
        <p:nvSpPr>
          <p:cNvPr id="10" name="Rectangle 9"/>
          <p:cNvSpPr/>
          <p:nvPr/>
        </p:nvSpPr>
        <p:spPr>
          <a:xfrm>
            <a:off x="1066800" y="2333685"/>
            <a:ext cx="7239000" cy="4524315"/>
          </a:xfrm>
          <a:prstGeom prst="rect">
            <a:avLst/>
          </a:prstGeom>
        </p:spPr>
        <p:txBody>
          <a:bodyPr wrap="square">
            <a:spAutoFit/>
          </a:bodyPr>
          <a:lstStyle/>
          <a:p>
            <a:pPr>
              <a:buFont typeface="Arial" pitchFamily="34" charset="0"/>
              <a:buChar char="•"/>
            </a:pPr>
            <a:r>
              <a:rPr lang="en-US" dirty="0" smtClean="0"/>
              <a:t>More than </a:t>
            </a:r>
            <a:r>
              <a:rPr lang="en-US" dirty="0" smtClean="0"/>
              <a:t>400 </a:t>
            </a:r>
            <a:r>
              <a:rPr lang="en-US" dirty="0" smtClean="0"/>
              <a:t>million active users</a:t>
            </a:r>
          </a:p>
          <a:p>
            <a:pPr>
              <a:buFont typeface="Arial" pitchFamily="34" charset="0"/>
              <a:buChar char="•"/>
            </a:pPr>
            <a:endParaRPr lang="en-US" dirty="0" smtClean="0"/>
          </a:p>
          <a:p>
            <a:pPr>
              <a:buFont typeface="Arial" pitchFamily="34" charset="0"/>
              <a:buChar char="•"/>
            </a:pPr>
            <a:r>
              <a:rPr lang="en-US" dirty="0" smtClean="0"/>
              <a:t>50% of our active users log on to Facebook in any given day</a:t>
            </a:r>
          </a:p>
          <a:p>
            <a:pPr>
              <a:buFont typeface="Arial" pitchFamily="34" charset="0"/>
              <a:buChar char="•"/>
            </a:pPr>
            <a:endParaRPr lang="en-US" dirty="0" smtClean="0"/>
          </a:p>
          <a:p>
            <a:pPr>
              <a:buFont typeface="Arial" pitchFamily="34" charset="0"/>
              <a:buChar char="•"/>
            </a:pPr>
            <a:r>
              <a:rPr lang="en-US" dirty="0" smtClean="0"/>
              <a:t>The fastest growing demographic is those 35 years old and older</a:t>
            </a:r>
          </a:p>
          <a:p>
            <a:pPr>
              <a:buFont typeface="Arial" pitchFamily="34" charset="0"/>
              <a:buChar char="•"/>
            </a:pPr>
            <a:endParaRPr lang="en-US" dirty="0" smtClean="0"/>
          </a:p>
          <a:p>
            <a:pPr>
              <a:buFont typeface="Arial" pitchFamily="34" charset="0"/>
              <a:buChar char="•"/>
            </a:pPr>
            <a:r>
              <a:rPr lang="en-US" dirty="0" smtClean="0"/>
              <a:t>Average user has 130 friends on the site</a:t>
            </a:r>
          </a:p>
          <a:p>
            <a:pPr>
              <a:buFont typeface="Arial" pitchFamily="34" charset="0"/>
              <a:buChar char="•"/>
            </a:pPr>
            <a:endParaRPr lang="en-US" dirty="0" smtClean="0"/>
          </a:p>
          <a:p>
            <a:pPr>
              <a:buFont typeface="Arial" pitchFamily="34" charset="0"/>
              <a:buChar char="•"/>
            </a:pPr>
            <a:r>
              <a:rPr lang="en-US" dirty="0" smtClean="0"/>
              <a:t>More than 8 billion minutes are spent on Facebook each day (worldwide)</a:t>
            </a:r>
          </a:p>
          <a:p>
            <a:pPr>
              <a:buFont typeface="Arial" pitchFamily="34" charset="0"/>
              <a:buChar char="•"/>
            </a:pPr>
            <a:endParaRPr lang="en-US" dirty="0" smtClean="0"/>
          </a:p>
          <a:p>
            <a:pPr>
              <a:buFont typeface="Arial" pitchFamily="34" charset="0"/>
              <a:buChar char="•"/>
            </a:pPr>
            <a:r>
              <a:rPr lang="en-US" dirty="0" smtClean="0"/>
              <a:t>More than 45 million status updates each day</a:t>
            </a:r>
          </a:p>
          <a:p>
            <a:pPr>
              <a:buFont typeface="Arial" pitchFamily="34" charset="0"/>
              <a:buChar char="•"/>
            </a:pPr>
            <a:endParaRPr lang="en-US" dirty="0" smtClean="0"/>
          </a:p>
          <a:p>
            <a:pPr>
              <a:buFont typeface="Arial" pitchFamily="34" charset="0"/>
              <a:buChar char="•"/>
            </a:pPr>
            <a:r>
              <a:rPr lang="en-US" dirty="0" smtClean="0"/>
              <a:t>More than 10 million users become fans of Pages each day</a:t>
            </a:r>
          </a:p>
          <a:p>
            <a:endParaRPr lang="en-US" dirty="0" smtClean="0"/>
          </a:p>
          <a:p>
            <a:pPr>
              <a:buFont typeface="Arial" pitchFamily="34" charset="0"/>
              <a:buChar char="•"/>
            </a:pPr>
            <a:r>
              <a:rPr lang="en-US" dirty="0" smtClean="0"/>
              <a:t> Over 65% of companies incorporate Facebook in their marketing strategy</a:t>
            </a:r>
          </a:p>
          <a:p>
            <a:endParaRPr lang="en-US" dirty="0"/>
          </a:p>
        </p:txBody>
      </p:sp>
      <p:pic>
        <p:nvPicPr>
          <p:cNvPr id="7" name="Picture 6" descr="facebook.png"/>
          <p:cNvPicPr>
            <a:picLocks noChangeAspect="1"/>
          </p:cNvPicPr>
          <p:nvPr/>
        </p:nvPicPr>
        <p:blipFill>
          <a:blip r:embed="rId2"/>
          <a:stretch>
            <a:fillRect/>
          </a:stretch>
        </p:blipFill>
        <p:spPr>
          <a:xfrm>
            <a:off x="914400" y="0"/>
            <a:ext cx="2514600" cy="25146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2287</TotalTime>
  <Words>436</Words>
  <Application>Microsoft Office PowerPoint</Application>
  <PresentationFormat>On-screen Show (4:3)</PresentationFormat>
  <Paragraphs>77</Paragraphs>
  <Slides>23</Slides>
  <Notes>2</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Office Theme</vt:lpstr>
      <vt:lpstr>Custom Design</vt:lpstr>
      <vt:lpstr>The Rise of Social Media Understanding the Past,  Exploring the Present &amp; Projecting the Future </vt:lpstr>
      <vt:lpstr>Web 2.0 Consumer</vt:lpstr>
      <vt:lpstr>Web 2.0 Consumer</vt:lpstr>
      <vt:lpstr>Slide 4</vt:lpstr>
      <vt:lpstr>The Present</vt:lpstr>
      <vt:lpstr>The Present</vt:lpstr>
      <vt:lpstr>Slide 7</vt:lpstr>
      <vt:lpstr>Slide 8</vt:lpstr>
      <vt:lpstr>Slide 9</vt:lpstr>
      <vt:lpstr>Slide 10</vt:lpstr>
      <vt:lpstr>Slide 11</vt:lpstr>
      <vt:lpstr>Slide 12</vt:lpstr>
      <vt:lpstr>Web 2.0 Consumer</vt:lpstr>
      <vt:lpstr>Connect with your target market</vt:lpstr>
      <vt:lpstr>Establish measurable goals</vt:lpstr>
      <vt:lpstr>Listen</vt:lpstr>
      <vt:lpstr>Contribute to the conversations</vt:lpstr>
      <vt:lpstr>Jump in!</vt:lpstr>
      <vt:lpstr>Slide 19</vt:lpstr>
      <vt:lpstr>Slide 20</vt:lpstr>
      <vt:lpstr>Slide 21</vt:lpstr>
      <vt:lpstr>Slide 22</vt:lpstr>
      <vt:lpstr>www.creativeblogsolutions.com  statistics: www.econsultancy.com www.forrester.com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and its effect on business relationships</dc:title>
  <dc:creator>Terri Holley</dc:creator>
  <cp:lastModifiedBy>Terri Holley</cp:lastModifiedBy>
  <cp:revision>125</cp:revision>
  <dcterms:created xsi:type="dcterms:W3CDTF">2009-03-15T01:18:37Z</dcterms:created>
  <dcterms:modified xsi:type="dcterms:W3CDTF">2010-04-26T16:54:40Z</dcterms:modified>
</cp:coreProperties>
</file>